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6" r:id="rId1"/>
    <p:sldMasterId id="2147483739" r:id="rId2"/>
  </p:sldMasterIdLst>
  <p:sldIdLst>
    <p:sldId id="256" r:id="rId3"/>
    <p:sldId id="257" r:id="rId4"/>
    <p:sldId id="258" r:id="rId5"/>
    <p:sldId id="271" r:id="rId6"/>
    <p:sldId id="273" r:id="rId7"/>
    <p:sldId id="260" r:id="rId8"/>
    <p:sldId id="275" r:id="rId9"/>
    <p:sldId id="261" r:id="rId10"/>
    <p:sldId id="282" r:id="rId11"/>
    <p:sldId id="276" r:id="rId12"/>
    <p:sldId id="269" r:id="rId13"/>
    <p:sldId id="280" r:id="rId14"/>
    <p:sldId id="272" r:id="rId15"/>
    <p:sldId id="266" r:id="rId16"/>
    <p:sldId id="277" r:id="rId17"/>
    <p:sldId id="281" r:id="rId18"/>
    <p:sldId id="278" r:id="rId19"/>
    <p:sldId id="279" r:id="rId20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92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E" sz="1200" strike="noStrike" smtClean="0">
                <a:solidFill>
                  <a:srgbClr val="8B8B8B"/>
                </a:solidFill>
                <a:latin typeface="Calibri"/>
              </a:rPr>
              <a:t>09/05/16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B111C57-E8A4-4629-8A56-03088407B815}" type="slidenum">
              <a:rPr lang="en-IE" sz="1200" strike="noStrike" smtClean="0">
                <a:solidFill>
                  <a:srgbClr val="8B8B8B"/>
                </a:solidFill>
                <a:latin typeface="Calibri"/>
              </a:r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340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E" sz="1200" strike="noStrike" smtClean="0">
                <a:solidFill>
                  <a:srgbClr val="8B8B8B"/>
                </a:solidFill>
                <a:latin typeface="Calibri"/>
              </a:rPr>
              <a:t>09/05/16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B111C57-E8A4-4629-8A56-03088407B815}" type="slidenum">
              <a:rPr lang="en-IE" sz="1200" strike="noStrike" smtClean="0">
                <a:solidFill>
                  <a:srgbClr val="8B8B8B"/>
                </a:solidFill>
                <a:latin typeface="Calibri"/>
              </a:r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8881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6197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72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E" sz="1200" strike="noStrike" smtClean="0">
                <a:solidFill>
                  <a:srgbClr val="8B8B8B"/>
                </a:solidFill>
                <a:latin typeface="Calibri"/>
              </a:rPr>
              <a:t>09/05/16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DE7FB22-46DF-4F82-A045-AE406689E3A2}" type="slidenum">
              <a:rPr lang="en-IE" sz="1200" strike="noStrike" smtClean="0">
                <a:solidFill>
                  <a:srgbClr val="8B8B8B"/>
                </a:solidFill>
                <a:latin typeface="Calibri"/>
              </a:r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5059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E" sz="1200" strike="noStrike" smtClean="0">
                <a:solidFill>
                  <a:srgbClr val="8B8B8B"/>
                </a:solidFill>
                <a:latin typeface="Calibri"/>
              </a:rPr>
              <a:t>09/05/16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DE7FB22-46DF-4F82-A045-AE406689E3A2}" type="slidenum">
              <a:rPr lang="en-IE" sz="1200" strike="noStrike" smtClean="0">
                <a:solidFill>
                  <a:srgbClr val="8B8B8B"/>
                </a:solidFill>
                <a:latin typeface="Calibri"/>
              </a:r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9208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E" sz="1200" strike="noStrike" smtClean="0">
                <a:solidFill>
                  <a:srgbClr val="8B8B8B"/>
                </a:solidFill>
                <a:latin typeface="Calibri"/>
              </a:rPr>
              <a:t>09/05/16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DE7FB22-46DF-4F82-A045-AE406689E3A2}" type="slidenum">
              <a:rPr lang="en-IE" sz="1200" strike="noStrike" smtClean="0">
                <a:solidFill>
                  <a:srgbClr val="8B8B8B"/>
                </a:solidFill>
                <a:latin typeface="Calibri"/>
              </a:r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5552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E" sz="1200" strike="noStrike" smtClean="0">
                <a:solidFill>
                  <a:srgbClr val="8B8B8B"/>
                </a:solidFill>
                <a:latin typeface="Calibri"/>
              </a:rPr>
              <a:t>09/05/16</a:t>
            </a:r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DE7FB22-46DF-4F82-A045-AE406689E3A2}" type="slidenum">
              <a:rPr lang="en-IE" sz="1200" strike="noStrike" smtClean="0">
                <a:solidFill>
                  <a:srgbClr val="8B8B8B"/>
                </a:solidFill>
                <a:latin typeface="Calibri"/>
              </a:r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8324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42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E" sz="1200" strike="noStrike" smtClean="0">
                <a:solidFill>
                  <a:srgbClr val="8B8B8B"/>
                </a:solidFill>
                <a:latin typeface="Calibri"/>
              </a:rPr>
              <a:t>09/05/16</a:t>
            </a:r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DE7FB22-46DF-4F82-A045-AE406689E3A2}" type="slidenum">
              <a:rPr lang="en-IE" sz="1200" strike="noStrike" smtClean="0">
                <a:solidFill>
                  <a:srgbClr val="8B8B8B"/>
                </a:solidFill>
                <a:latin typeface="Calibri"/>
              </a:r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740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E" sz="1200" strike="noStrike" smtClean="0">
                <a:solidFill>
                  <a:srgbClr val="8B8B8B"/>
                </a:solidFill>
                <a:latin typeface="Calibri"/>
              </a:rPr>
              <a:t>09/05/16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B111C57-E8A4-4629-8A56-03088407B815}" type="slidenum">
              <a:rPr lang="en-IE" sz="1200" strike="noStrike" smtClean="0">
                <a:solidFill>
                  <a:srgbClr val="8B8B8B"/>
                </a:solidFill>
                <a:latin typeface="Calibri"/>
              </a:r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647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E" sz="1200" strike="noStrike" smtClean="0">
                <a:solidFill>
                  <a:srgbClr val="8B8B8B"/>
                </a:solidFill>
                <a:latin typeface="Calibri"/>
              </a:rPr>
              <a:t>09/05/16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DE7FB22-46DF-4F82-A045-AE406689E3A2}" type="slidenum">
              <a:rPr lang="en-IE" sz="1200" strike="noStrike" smtClean="0">
                <a:solidFill>
                  <a:srgbClr val="8B8B8B"/>
                </a:solidFill>
                <a:latin typeface="Calibri"/>
              </a:r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1822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E" sz="1200" strike="noStrike" smtClean="0">
                <a:solidFill>
                  <a:srgbClr val="8B8B8B"/>
                </a:solidFill>
                <a:latin typeface="Calibri"/>
              </a:rPr>
              <a:t>09/05/16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DE7FB22-46DF-4F82-A045-AE406689E3A2}" type="slidenum">
              <a:rPr lang="en-IE" sz="1200" strike="noStrike" smtClean="0">
                <a:solidFill>
                  <a:srgbClr val="8B8B8B"/>
                </a:solidFill>
                <a:latin typeface="Calibri"/>
              </a:r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0020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E" sz="1200" strike="noStrike" smtClean="0">
                <a:solidFill>
                  <a:srgbClr val="8B8B8B"/>
                </a:solidFill>
                <a:latin typeface="Calibri"/>
              </a:rPr>
              <a:t>09/05/16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DE7FB22-46DF-4F82-A045-AE406689E3A2}" type="slidenum">
              <a:rPr lang="en-IE" sz="1200" strike="noStrike" smtClean="0">
                <a:solidFill>
                  <a:srgbClr val="8B8B8B"/>
                </a:solidFill>
                <a:latin typeface="Calibri"/>
              </a:r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4191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E" sz="1200" strike="noStrike" smtClean="0">
                <a:solidFill>
                  <a:srgbClr val="8B8B8B"/>
                </a:solidFill>
                <a:latin typeface="Calibri"/>
              </a:rPr>
              <a:t>09/05/16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DE7FB22-46DF-4F82-A045-AE406689E3A2}" type="slidenum">
              <a:rPr lang="en-IE" sz="1200" strike="noStrike" smtClean="0">
                <a:solidFill>
                  <a:srgbClr val="8B8B8B"/>
                </a:solidFill>
                <a:latin typeface="Calibri"/>
              </a:rPr>
              <a:t>‹#›</a:t>
            </a:fld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9214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E" sz="1200" strike="noStrike" smtClean="0">
                <a:solidFill>
                  <a:srgbClr val="8B8B8B"/>
                </a:solidFill>
                <a:latin typeface="Calibri"/>
              </a:rPr>
              <a:t>09/05/16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DE7FB22-46DF-4F82-A045-AE406689E3A2}" type="slidenum">
              <a:rPr lang="en-IE" sz="1200" strike="noStrike" smtClean="0">
                <a:solidFill>
                  <a:srgbClr val="8B8B8B"/>
                </a:solidFill>
                <a:latin typeface="Calibri"/>
              </a:r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8860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E" sz="1200" strike="noStrike" smtClean="0">
                <a:solidFill>
                  <a:srgbClr val="8B8B8B"/>
                </a:solidFill>
                <a:latin typeface="Calibri"/>
              </a:rPr>
              <a:t>09/05/16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DE7FB22-46DF-4F82-A045-AE406689E3A2}" type="slidenum">
              <a:rPr lang="en-IE" sz="1200" strike="noStrike" smtClean="0">
                <a:solidFill>
                  <a:srgbClr val="8B8B8B"/>
                </a:solidFill>
                <a:latin typeface="Calibri"/>
              </a:rPr>
              <a:t>‹#›</a:t>
            </a:fld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5123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E" sz="1200" strike="noStrike" smtClean="0">
                <a:solidFill>
                  <a:srgbClr val="8B8B8B"/>
                </a:solidFill>
                <a:latin typeface="Calibri"/>
              </a:rPr>
              <a:t>09/05/16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DE7FB22-46DF-4F82-A045-AE406689E3A2}" type="slidenum">
              <a:rPr lang="en-IE" sz="1200" strike="noStrike" smtClean="0">
                <a:solidFill>
                  <a:srgbClr val="8B8B8B"/>
                </a:solidFill>
                <a:latin typeface="Calibri"/>
              </a:r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0044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E" sz="1200" strike="noStrike" smtClean="0">
                <a:solidFill>
                  <a:srgbClr val="8B8B8B"/>
                </a:solidFill>
                <a:latin typeface="Calibri"/>
              </a:rPr>
              <a:t>09/05/16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DE7FB22-46DF-4F82-A045-AE406689E3A2}" type="slidenum">
              <a:rPr lang="en-IE" sz="1200" strike="noStrike" smtClean="0">
                <a:solidFill>
                  <a:srgbClr val="8B8B8B"/>
                </a:solidFill>
                <a:latin typeface="Calibri"/>
              </a:r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8666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E" sz="1200" strike="noStrike" smtClean="0">
                <a:solidFill>
                  <a:srgbClr val="8B8B8B"/>
                </a:solidFill>
                <a:latin typeface="Calibri"/>
              </a:rPr>
              <a:t>09/05/16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DE7FB22-46DF-4F82-A045-AE406689E3A2}" type="slidenum">
              <a:rPr lang="en-IE" sz="1200" strike="noStrike" smtClean="0">
                <a:solidFill>
                  <a:srgbClr val="8B8B8B"/>
                </a:solidFill>
                <a:latin typeface="Calibri"/>
              </a:r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908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E" sz="1200" strike="noStrike" smtClean="0">
                <a:solidFill>
                  <a:srgbClr val="8B8B8B"/>
                </a:solidFill>
                <a:latin typeface="Calibri"/>
              </a:rPr>
              <a:t>09/05/16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B111C57-E8A4-4629-8A56-03088407B815}" type="slidenum">
              <a:rPr lang="en-IE" sz="1200" strike="noStrike" smtClean="0">
                <a:solidFill>
                  <a:srgbClr val="8B8B8B"/>
                </a:solidFill>
                <a:latin typeface="Calibri"/>
              </a:rPr>
              <a:t>‹#›</a:t>
            </a:fld>
            <a:endParaRPr lang="en-I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29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E" sz="1200" strike="noStrike" smtClean="0">
                <a:solidFill>
                  <a:srgbClr val="8B8B8B"/>
                </a:solidFill>
                <a:latin typeface="Calibri"/>
              </a:rPr>
              <a:t>09/05/16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B111C57-E8A4-4629-8A56-03088407B815}" type="slidenum">
              <a:rPr lang="en-IE" sz="1200" strike="noStrike" smtClean="0">
                <a:solidFill>
                  <a:srgbClr val="8B8B8B"/>
                </a:solidFill>
                <a:latin typeface="Calibri"/>
              </a:r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688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E" sz="1200" strike="noStrike" smtClean="0">
                <a:solidFill>
                  <a:srgbClr val="8B8B8B"/>
                </a:solidFill>
                <a:latin typeface="Calibri"/>
              </a:rPr>
              <a:t>09/05/16</a:t>
            </a:r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B111C57-E8A4-4629-8A56-03088407B815}" type="slidenum">
              <a:rPr lang="en-IE" sz="1200" strike="noStrike" smtClean="0">
                <a:solidFill>
                  <a:srgbClr val="8B8B8B"/>
                </a:solidFill>
                <a:latin typeface="Calibri"/>
              </a:r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270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60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E" sz="1200" strike="noStrike" smtClean="0">
                <a:solidFill>
                  <a:srgbClr val="8B8B8B"/>
                </a:solidFill>
                <a:latin typeface="Calibri"/>
              </a:rPr>
              <a:t>09/05/16</a:t>
            </a:r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B111C57-E8A4-4629-8A56-03088407B815}" type="slidenum">
              <a:rPr lang="en-IE" sz="1200" strike="noStrike" smtClean="0">
                <a:solidFill>
                  <a:srgbClr val="8B8B8B"/>
                </a:solidFill>
                <a:latin typeface="Calibri"/>
              </a:r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343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lnSpc>
                <a:spcPct val="100000"/>
              </a:lnSpc>
            </a:pPr>
            <a:r>
              <a:rPr lang="en-IE" sz="1200" strike="noStrike" smtClean="0">
                <a:solidFill>
                  <a:srgbClr val="8B8B8B"/>
                </a:solidFill>
                <a:latin typeface="Calibri"/>
              </a:rPr>
              <a:t>09/05/16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FB111C57-E8A4-4629-8A56-03088407B815}" type="slidenum">
              <a:rPr lang="en-IE" sz="1200" strike="noStrike" smtClean="0">
                <a:solidFill>
                  <a:srgbClr val="8B8B8B"/>
                </a:solidFill>
                <a:latin typeface="Calibri"/>
              </a:r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723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E" sz="1200" strike="noStrike" smtClean="0">
                <a:solidFill>
                  <a:srgbClr val="8B8B8B"/>
                </a:solidFill>
                <a:latin typeface="Calibri"/>
              </a:rPr>
              <a:t>09/05/16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B111C57-E8A4-4629-8A56-03088407B815}" type="slidenum">
              <a:rPr lang="en-IE" sz="1200" strike="noStrike" smtClean="0">
                <a:solidFill>
                  <a:srgbClr val="8B8B8B"/>
                </a:solidFill>
                <a:latin typeface="Calibri"/>
              </a:r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362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IE" sz="1200" strike="noStrike" smtClean="0">
                <a:solidFill>
                  <a:srgbClr val="8B8B8B"/>
                </a:solidFill>
                <a:latin typeface="Calibri"/>
              </a:rPr>
              <a:t>09/05/16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2DE7FB22-46DF-4F82-A045-AE406689E3A2}" type="slidenum">
              <a:rPr lang="en-IE" sz="1200" strike="noStrike" smtClean="0">
                <a:solidFill>
                  <a:srgbClr val="8B8B8B"/>
                </a:solidFill>
                <a:latin typeface="Calibri"/>
              </a:rPr>
              <a:t>‹#›</a:t>
            </a:fld>
            <a:endParaRPr lang="en-I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35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IE" sz="1200" strike="noStrike" smtClean="0">
                <a:solidFill>
                  <a:srgbClr val="8B8B8B"/>
                </a:solidFill>
                <a:latin typeface="Calibri"/>
              </a:rPr>
              <a:t>09/05/16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2DE7FB22-46DF-4F82-A045-AE406689E3A2}" type="slidenum">
              <a:rPr lang="en-IE" sz="1200" strike="noStrike" smtClean="0">
                <a:solidFill>
                  <a:srgbClr val="8B8B8B"/>
                </a:solidFill>
                <a:latin typeface="Calibri"/>
              </a:r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553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781050" y="1122480"/>
            <a:ext cx="9886470" cy="283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2400" strike="noStrike" dirty="0" smtClean="0">
                <a:solidFill>
                  <a:srgbClr val="000000"/>
                </a:solidFill>
                <a:latin typeface="Calibri Light"/>
              </a:rPr>
              <a:t>(First Six-month Progress Review Meeting)</a:t>
            </a:r>
          </a:p>
          <a:p>
            <a:pPr algn="ctr">
              <a:lnSpc>
                <a:spcPct val="100000"/>
              </a:lnSpc>
            </a:pPr>
            <a:r>
              <a:rPr lang="en-US" sz="4800" strike="noStrike" dirty="0" smtClean="0">
                <a:solidFill>
                  <a:srgbClr val="000000"/>
                </a:solidFill>
                <a:latin typeface="Calibri Light"/>
              </a:rPr>
              <a:t>Design </a:t>
            </a:r>
            <a:r>
              <a:rPr lang="en-US" sz="4800" strike="noStrike" dirty="0">
                <a:solidFill>
                  <a:srgbClr val="000000"/>
                </a:solidFill>
                <a:latin typeface="Calibri Light"/>
              </a:rPr>
              <a:t>and Analysis of Hydrogenated Dilute </a:t>
            </a:r>
            <a:r>
              <a:rPr lang="en-US" sz="4800" strike="noStrike" dirty="0" smtClean="0">
                <a:solidFill>
                  <a:srgbClr val="000000"/>
                </a:solidFill>
                <a:latin typeface="Calibri Light"/>
              </a:rPr>
              <a:t>Nitride </a:t>
            </a:r>
            <a:r>
              <a:rPr lang="en-US" sz="4800" strike="noStrike" dirty="0">
                <a:solidFill>
                  <a:srgbClr val="000000"/>
                </a:solidFill>
                <a:latin typeface="Calibri Light"/>
              </a:rPr>
              <a:t>Semiconductors</a:t>
            </a:r>
            <a:endParaRPr dirty="0"/>
          </a:p>
        </p:txBody>
      </p:sp>
      <p:sp>
        <p:nvSpPr>
          <p:cNvPr id="157" name="TextShape 2"/>
          <p:cNvSpPr txBox="1"/>
          <p:nvPr/>
        </p:nvSpPr>
        <p:spPr>
          <a:xfrm>
            <a:off x="1728000" y="439200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IE" strike="noStrike" dirty="0" smtClean="0">
                <a:solidFill>
                  <a:srgbClr val="000000"/>
                </a:solidFill>
                <a:latin typeface="Calibri"/>
              </a:rPr>
              <a:t>Presented by:</a:t>
            </a:r>
          </a:p>
          <a:p>
            <a:pPr>
              <a:lnSpc>
                <a:spcPct val="100000"/>
              </a:lnSpc>
            </a:pPr>
            <a:r>
              <a:rPr lang="en-IE" sz="2400" strike="noStrike" dirty="0" smtClean="0">
                <a:solidFill>
                  <a:srgbClr val="000000"/>
                </a:solidFill>
                <a:latin typeface="Calibri"/>
              </a:rPr>
              <a:t>Reza Arkani				</a:t>
            </a:r>
          </a:p>
          <a:p>
            <a:pPr>
              <a:lnSpc>
                <a:spcPct val="100000"/>
              </a:lnSpc>
            </a:pPr>
            <a:r>
              <a:rPr lang="en-IE" sz="2400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IE" sz="2400" dirty="0" smtClean="0">
                <a:solidFill>
                  <a:srgbClr val="000000"/>
                </a:solidFill>
                <a:latin typeface="Calibri"/>
              </a:rPr>
              <a:t>				</a:t>
            </a:r>
            <a:r>
              <a:rPr lang="en-IE" strike="noStrike" dirty="0" smtClean="0">
                <a:solidFill>
                  <a:srgbClr val="000000"/>
                </a:solidFill>
                <a:latin typeface="Calibri"/>
              </a:rPr>
              <a:t>Supervised by:</a:t>
            </a:r>
            <a:endParaRPr dirty="0"/>
          </a:p>
          <a:p>
            <a:pPr>
              <a:lnSpc>
                <a:spcPct val="100000"/>
              </a:lnSpc>
            </a:pPr>
            <a:r>
              <a:rPr lang="en-IE" sz="2400" strike="noStrike" dirty="0" smtClean="0">
                <a:solidFill>
                  <a:srgbClr val="000000"/>
                </a:solidFill>
                <a:latin typeface="Calibri"/>
              </a:rPr>
              <a:t>					Eoin </a:t>
            </a:r>
            <a:r>
              <a:rPr lang="en-IE" sz="2400" strike="noStrike" dirty="0">
                <a:solidFill>
                  <a:srgbClr val="000000"/>
                </a:solidFill>
                <a:latin typeface="Calibri"/>
              </a:rPr>
              <a:t>O’Reilly</a:t>
            </a:r>
            <a:endParaRPr dirty="0"/>
          </a:p>
          <a:p>
            <a:pPr>
              <a:lnSpc>
                <a:spcPct val="100000"/>
              </a:lnSpc>
            </a:pPr>
            <a:r>
              <a:rPr lang="en-IE" sz="2400" strike="noStrike" dirty="0" smtClean="0">
                <a:solidFill>
                  <a:srgbClr val="000000"/>
                </a:solidFill>
                <a:latin typeface="Calibri"/>
              </a:rPr>
              <a:t>				</a:t>
            </a:r>
            <a:r>
              <a:rPr lang="en-IE" sz="2400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IE" sz="2400" dirty="0" smtClean="0">
                <a:solidFill>
                  <a:srgbClr val="000000"/>
                </a:solidFill>
                <a:latin typeface="Calibri"/>
              </a:rPr>
              <a:t>Stefan </a:t>
            </a:r>
            <a:r>
              <a:rPr lang="en-IE" sz="2400" dirty="0">
                <a:solidFill>
                  <a:srgbClr val="000000"/>
                </a:solidFill>
                <a:latin typeface="Calibri"/>
              </a:rPr>
              <a:t>Schulz </a:t>
            </a:r>
            <a:endParaRPr lang="en-IE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IE" sz="2400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IE" sz="2400" dirty="0" smtClean="0">
                <a:solidFill>
                  <a:srgbClr val="000000"/>
                </a:solidFill>
                <a:latin typeface="Calibri"/>
              </a:rPr>
              <a:t>				Guillaume </a:t>
            </a:r>
            <a:r>
              <a:rPr lang="en-IE" sz="2400" strike="noStrike" dirty="0" err="1">
                <a:solidFill>
                  <a:srgbClr val="000000"/>
                </a:solidFill>
                <a:latin typeface="Calibri"/>
              </a:rPr>
              <a:t>Huyet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58" name="Picture 157"/>
          <p:cNvPicPr/>
          <p:nvPr/>
        </p:nvPicPr>
        <p:blipFill>
          <a:blip r:embed="rId2"/>
          <a:stretch/>
        </p:blipFill>
        <p:spPr>
          <a:xfrm>
            <a:off x="946140" y="326520"/>
            <a:ext cx="3288960" cy="825480"/>
          </a:xfrm>
          <a:prstGeom prst="rect">
            <a:avLst/>
          </a:prstGeom>
          <a:ln>
            <a:noFill/>
          </a:ln>
        </p:spPr>
      </p:pic>
      <p:pic>
        <p:nvPicPr>
          <p:cNvPr id="159" name="Picture 2"/>
          <p:cNvPicPr/>
          <p:nvPr/>
        </p:nvPicPr>
        <p:blipFill>
          <a:blip r:embed="rId3"/>
          <a:stretch/>
        </p:blipFill>
        <p:spPr>
          <a:xfrm>
            <a:off x="6121200" y="429660"/>
            <a:ext cx="3116160" cy="6192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4000" dirty="0" smtClean="0"/>
              <a:t>10-band model</a:t>
            </a:r>
            <a:endParaRPr lang="en-US" sz="4000" dirty="0"/>
          </a:p>
        </p:txBody>
      </p:sp>
      <p:sp>
        <p:nvSpPr>
          <p:cNvPr id="17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IE" sz="1200" dirty="0" smtClean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IE" sz="2400" dirty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Gladysiewics</a:t>
            </a:r>
            <a:r>
              <a:rPr lang="en-US" dirty="0" smtClean="0"/>
              <a:t> et al., 2013</a:t>
            </a:r>
            <a:endParaRPr sz="1200" dirty="0" smtClean="0"/>
          </a:p>
          <a:p>
            <a:endParaRPr dirty="0" smtClean="0"/>
          </a:p>
          <a:p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09" y="1646280"/>
            <a:ext cx="5071311" cy="431920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8025" y="1646280"/>
            <a:ext cx="4937760" cy="4023360"/>
          </a:xfrm>
        </p:spPr>
        <p:txBody>
          <a:bodyPr>
            <a:normAutofit lnSpcReduction="10000"/>
          </a:bodyPr>
          <a:lstStyle/>
          <a:p>
            <a:endParaRPr lang="en-IE" dirty="0" smtClean="0">
              <a:latin typeface="Arial"/>
            </a:endParaRPr>
          </a:p>
          <a:p>
            <a:r>
              <a:rPr lang="en-IE" dirty="0" smtClean="0">
                <a:latin typeface="Arial"/>
              </a:rPr>
              <a:t>- After </a:t>
            </a:r>
            <a:r>
              <a:rPr lang="en-IE" dirty="0">
                <a:latin typeface="Arial"/>
              </a:rPr>
              <a:t>valence bands calculations by 4-band, 6-band, and 8-band models, and investigating the influence of strain on the valence bands, I undertook the calculations based on 10-band model</a:t>
            </a:r>
            <a:r>
              <a:rPr lang="en-IE" dirty="0" smtClean="0">
                <a:latin typeface="Arial"/>
              </a:rPr>
              <a:t>.</a:t>
            </a:r>
          </a:p>
          <a:p>
            <a:endParaRPr lang="en-IE" dirty="0" smtClean="0">
              <a:latin typeface="Arial"/>
            </a:endParaRPr>
          </a:p>
          <a:p>
            <a:r>
              <a:rPr lang="en-IE" dirty="0" smtClean="0">
                <a:latin typeface="Arial"/>
              </a:rPr>
              <a:t>- 10-band model gives a more realistic band structure of dilute nitride semiconductors.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15674" y="2253615"/>
            <a:ext cx="4937760" cy="4418985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Bandstructure</a:t>
            </a:r>
            <a:r>
              <a:rPr lang="en-US" dirty="0" smtClean="0"/>
              <a:t> of </a:t>
            </a:r>
            <a:r>
              <a:rPr lang="en-US" dirty="0" err="1" smtClean="0"/>
              <a:t>GaNAs</a:t>
            </a:r>
            <a:r>
              <a:rPr lang="en-US" dirty="0" smtClean="0"/>
              <a:t>, x=0.01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215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4000" dirty="0" smtClean="0"/>
              <a:t>QW’s calculation by two-band BAC model</a:t>
            </a:r>
            <a:endParaRPr lang="en-US" sz="4000" dirty="0"/>
          </a:p>
        </p:txBody>
      </p:sp>
      <p:sp>
        <p:nvSpPr>
          <p:cNvPr id="17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IE" sz="2400" dirty="0" smtClean="0">
              <a:latin typeface="Arial"/>
            </a:endParaRPr>
          </a:p>
          <a:p>
            <a:endParaRPr lang="en-IE" sz="2400" dirty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IE" sz="2400" dirty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IE" sz="2400" dirty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IE" sz="2400" dirty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IE" sz="2400" dirty="0">
              <a:latin typeface="Arial"/>
            </a:endParaRPr>
          </a:p>
          <a:p>
            <a:pPr algn="r"/>
            <a:r>
              <a:rPr lang="en-IE" sz="1600" dirty="0" smtClean="0">
                <a:latin typeface="Arial"/>
              </a:rPr>
              <a:t>Well width dependence of the transition energies of </a:t>
            </a:r>
            <a:r>
              <a:rPr lang="en-IE" sz="1600" dirty="0" err="1" smtClean="0">
                <a:latin typeface="Arial"/>
              </a:rPr>
              <a:t>GaNAs</a:t>
            </a:r>
            <a:r>
              <a:rPr lang="en-IE" sz="1600" dirty="0" smtClean="0">
                <a:latin typeface="Arial"/>
              </a:rPr>
              <a:t> (x=0.02)</a:t>
            </a:r>
            <a:endParaRPr sz="1600" dirty="0"/>
          </a:p>
          <a:p>
            <a:endParaRPr dirty="0"/>
          </a:p>
          <a:p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825560"/>
            <a:ext cx="6493002" cy="34934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76" y="2694639"/>
            <a:ext cx="4076380" cy="174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467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r>
              <a:rPr lang="en-US" dirty="0" smtClean="0"/>
              <a:t>Introduction to S/PHI/</a:t>
            </a:r>
            <a:r>
              <a:rPr lang="en-US" dirty="0" err="1" smtClean="0"/>
              <a:t>nX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93911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O. Marquardt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376" y="1542333"/>
            <a:ext cx="7479792" cy="474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4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4000" dirty="0" smtClean="0"/>
              <a:t>A perspective of next 6-months period</a:t>
            </a:r>
            <a:endParaRPr lang="en-US" sz="4000" dirty="0"/>
          </a:p>
        </p:txBody>
      </p:sp>
      <p:sp>
        <p:nvSpPr>
          <p:cNvPr id="17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June: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 Getting familiar with S/PHI/</a:t>
            </a:r>
            <a:r>
              <a:rPr lang="en-US" sz="2400" dirty="0" err="1" smtClean="0"/>
              <a:t>nX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July &amp; August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 Initial bulk, QW and QD calculations</a:t>
            </a:r>
          </a:p>
          <a:p>
            <a:endParaRPr lang="en-US" sz="2400" dirty="0"/>
          </a:p>
          <a:p>
            <a:r>
              <a:rPr lang="en-US" sz="2400" dirty="0" smtClean="0"/>
              <a:t>September &amp; October:</a:t>
            </a:r>
          </a:p>
          <a:p>
            <a:r>
              <a:rPr lang="en-US" sz="2400" dirty="0" smtClean="0"/>
              <a:t>	- Montpellier workshop/conference (Sep.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-9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	- Lancaster University, first year </a:t>
            </a:r>
            <a:r>
              <a:rPr lang="en-US" sz="2400" dirty="0" err="1" smtClean="0"/>
              <a:t>secondment</a:t>
            </a:r>
            <a:r>
              <a:rPr lang="en-US" sz="2400" dirty="0" smtClean="0"/>
              <a:t> (Sep. 26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-Oct.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73042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181"/>
          <p:cNvPicPr/>
          <p:nvPr/>
        </p:nvPicPr>
        <p:blipFill rotWithShape="1">
          <a:blip r:embed="rId2"/>
          <a:srcRect t="-1747" b="10482"/>
          <a:stretch/>
        </p:blipFill>
        <p:spPr>
          <a:xfrm>
            <a:off x="3609975" y="4328640"/>
            <a:ext cx="8582025" cy="199032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170" y="30276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Thank you</a:t>
            </a:r>
            <a:endParaRPr lang="en-US" sz="7200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/>
        </p:blipFill>
        <p:spPr>
          <a:xfrm>
            <a:off x="85725" y="4828500"/>
            <a:ext cx="3288960" cy="82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4000" dirty="0" smtClean="0"/>
              <a:t>Valence band calculations</a:t>
            </a:r>
            <a:endParaRPr lang="en-US" sz="4000" dirty="0"/>
          </a:p>
        </p:txBody>
      </p:sp>
      <p:sp>
        <p:nvSpPr>
          <p:cNvPr id="17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IE" sz="1200" dirty="0" smtClean="0">
              <a:latin typeface="Arial"/>
            </a:endParaRPr>
          </a:p>
          <a:p>
            <a:endParaRPr lang="en-IE" sz="2400" dirty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IE" sz="2400" dirty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IE" sz="2400" dirty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IE" sz="2400" dirty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r>
              <a:rPr lang="en-IE" sz="2400" dirty="0" smtClean="0">
                <a:latin typeface="Arial"/>
              </a:rPr>
              <a:t>	</a:t>
            </a:r>
            <a:r>
              <a:rPr lang="en-US" sz="3200" u="sng" dirty="0">
                <a:solidFill>
                  <a:schemeClr val="accent3">
                    <a:lumMod val="75000"/>
                  </a:schemeClr>
                </a:solidFill>
              </a:rPr>
              <a:t>Hydrogenation (future work)</a:t>
            </a:r>
            <a:endParaRPr lang="en-US" sz="3600" u="sng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400" u="sng" dirty="0"/>
              <a:t>- Passivating point defects</a:t>
            </a:r>
          </a:p>
          <a:p>
            <a:r>
              <a:rPr lang="en-US" sz="2400" u="sng" dirty="0"/>
              <a:t>- Neutralizing N effects on band gap =&gt; tuning band gap</a:t>
            </a:r>
          </a:p>
          <a:p>
            <a:r>
              <a:rPr lang="en-US" sz="2400" u="sng" dirty="0"/>
              <a:t>- Modifying the electron mass</a:t>
            </a:r>
          </a:p>
          <a:p>
            <a:endParaRPr lang="en-IE" sz="2400" dirty="0" smtClean="0">
              <a:latin typeface="Arial"/>
            </a:endParaRPr>
          </a:p>
          <a:p>
            <a:endParaRPr lang="en-IE" sz="2400" dirty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US" dirty="0" smtClean="0"/>
          </a:p>
          <a:p>
            <a:endParaRPr sz="1200" dirty="0"/>
          </a:p>
          <a:p>
            <a:endParaRPr dirty="0"/>
          </a:p>
          <a:p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1825560"/>
            <a:ext cx="4864608" cy="21246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1808655"/>
            <a:ext cx="4736592" cy="21923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12" y="3950208"/>
            <a:ext cx="4407408" cy="195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3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4000" dirty="0"/>
              <a:t>Influence of Strain on the Valence Band</a:t>
            </a:r>
          </a:p>
        </p:txBody>
      </p:sp>
      <p:sp>
        <p:nvSpPr>
          <p:cNvPr id="17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IE" sz="1200" dirty="0" smtClean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IE" sz="2400" dirty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IE" sz="2400" dirty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IE" sz="2400" dirty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IE" sz="2400" dirty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IE" sz="2400" dirty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IE" sz="2400" dirty="0">
              <a:latin typeface="Arial"/>
            </a:endParaRPr>
          </a:p>
          <a:p>
            <a:r>
              <a:rPr lang="en-IE" dirty="0">
                <a:latin typeface="Arial"/>
              </a:rPr>
              <a:t>P. Harrison, 2005</a:t>
            </a:r>
            <a:endParaRPr lang="en-IE" sz="2400" dirty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IE" sz="2400" dirty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IE" sz="2400" dirty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IE" sz="2400" dirty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r>
              <a:rPr lang="en-IE" sz="2400" dirty="0" smtClean="0">
                <a:latin typeface="Arial"/>
              </a:rPr>
              <a:t>	</a:t>
            </a:r>
          </a:p>
          <a:p>
            <a:endParaRPr lang="en-IE" sz="2400" dirty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US" dirty="0" smtClean="0"/>
          </a:p>
          <a:p>
            <a:endParaRPr sz="1200" dirty="0"/>
          </a:p>
          <a:p>
            <a:endParaRPr dirty="0"/>
          </a:p>
          <a:p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2069532"/>
            <a:ext cx="3853152" cy="1682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48" y="2040635"/>
            <a:ext cx="3698268" cy="1711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846" y="3967496"/>
            <a:ext cx="3648048" cy="23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6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4000" dirty="0" smtClean="0"/>
              <a:t>Valence band calculations</a:t>
            </a:r>
            <a:endParaRPr lang="en-US" sz="4000" dirty="0"/>
          </a:p>
        </p:txBody>
      </p:sp>
      <p:sp>
        <p:nvSpPr>
          <p:cNvPr id="17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IE" sz="1200" dirty="0" smtClean="0">
              <a:latin typeface="Arial"/>
            </a:endParaRPr>
          </a:p>
          <a:p>
            <a:endParaRPr lang="en-IE" sz="2400" dirty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IE" sz="2400" dirty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IE" sz="2400" dirty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IE" sz="2400" dirty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r>
              <a:rPr lang="en-IE" sz="2400" dirty="0" smtClean="0">
                <a:latin typeface="Arial"/>
              </a:rPr>
              <a:t>	10-band Hamiltonian</a:t>
            </a:r>
          </a:p>
          <a:p>
            <a:endParaRPr lang="en-IE" sz="2400" dirty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Gladysiewics</a:t>
            </a:r>
            <a:r>
              <a:rPr lang="en-US" dirty="0" smtClean="0"/>
              <a:t> et al., 2013</a:t>
            </a:r>
            <a:endParaRPr sz="1200" dirty="0"/>
          </a:p>
          <a:p>
            <a:endParaRPr dirty="0"/>
          </a:p>
          <a:p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67" y="2653469"/>
            <a:ext cx="6001599" cy="2175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058" y="2016727"/>
            <a:ext cx="3929974" cy="1984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058" y="4067523"/>
            <a:ext cx="3929974" cy="204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4000" dirty="0" smtClean="0"/>
              <a:t>Influence of Strain on the Valence Band</a:t>
            </a:r>
            <a:endParaRPr lang="en-US" sz="4000" dirty="0"/>
          </a:p>
        </p:txBody>
      </p:sp>
      <p:sp>
        <p:nvSpPr>
          <p:cNvPr id="17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IE" sz="2400" dirty="0" smtClean="0">
              <a:latin typeface="Arial"/>
            </a:endParaRPr>
          </a:p>
          <a:p>
            <a:endParaRPr lang="en-IE" sz="2400" dirty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IE" sz="2400" dirty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IE" sz="2400" dirty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endParaRPr lang="en-IE" sz="2400" dirty="0">
              <a:latin typeface="Arial"/>
            </a:endParaRPr>
          </a:p>
          <a:p>
            <a:endParaRPr lang="en-IE" sz="2400" dirty="0" smtClean="0">
              <a:latin typeface="Arial"/>
            </a:endParaRPr>
          </a:p>
          <a:p>
            <a:r>
              <a:rPr lang="en-IE" sz="2400" dirty="0" smtClean="0">
                <a:latin typeface="Arial"/>
              </a:rPr>
              <a:t>	    </a:t>
            </a:r>
            <a:r>
              <a:rPr lang="en-IE" dirty="0" smtClean="0">
                <a:latin typeface="Arial"/>
              </a:rPr>
              <a:t>only considering </a:t>
            </a:r>
            <a:r>
              <a:rPr lang="en-IE" dirty="0" err="1" smtClean="0">
                <a:latin typeface="Arial"/>
              </a:rPr>
              <a:t>a</a:t>
            </a:r>
            <a:r>
              <a:rPr lang="en-IE" sz="1200" dirty="0" err="1" smtClean="0">
                <a:latin typeface="Arial"/>
              </a:rPr>
              <a:t>v</a:t>
            </a:r>
            <a:r>
              <a:rPr lang="en-IE" dirty="0" smtClean="0">
                <a:latin typeface="Arial"/>
              </a:rPr>
              <a:t>		          considering all </a:t>
            </a:r>
            <a:r>
              <a:rPr lang="en-IE" dirty="0" err="1" smtClean="0">
                <a:latin typeface="Arial"/>
              </a:rPr>
              <a:t>Pikus-Bir</a:t>
            </a:r>
            <a:r>
              <a:rPr lang="en-IE" dirty="0" smtClean="0">
                <a:latin typeface="Arial"/>
              </a:rPr>
              <a:t> deformation potentials</a:t>
            </a:r>
          </a:p>
          <a:p>
            <a:endParaRPr lang="en-IE" dirty="0">
              <a:latin typeface="Arial"/>
            </a:endParaRPr>
          </a:p>
          <a:p>
            <a:endParaRPr lang="en-IE" dirty="0" smtClean="0">
              <a:latin typeface="Arial"/>
            </a:endParaRPr>
          </a:p>
          <a:p>
            <a:endParaRPr lang="en-IE" dirty="0">
              <a:latin typeface="Arial"/>
            </a:endParaRPr>
          </a:p>
          <a:p>
            <a:r>
              <a:rPr lang="en-IE" dirty="0" smtClean="0">
                <a:latin typeface="Arial"/>
              </a:rPr>
              <a:t>P. Harrison, 2005</a:t>
            </a:r>
            <a:endParaRPr dirty="0"/>
          </a:p>
          <a:p>
            <a:endParaRPr dirty="0"/>
          </a:p>
          <a:p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29" y="2343151"/>
            <a:ext cx="4453571" cy="2665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30" y="2367560"/>
            <a:ext cx="4389859" cy="26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strike="noStrike" dirty="0">
                <a:solidFill>
                  <a:srgbClr val="000000"/>
                </a:solidFill>
                <a:latin typeface="Calibri Light"/>
              </a:rPr>
              <a:t>Outline</a:t>
            </a:r>
            <a:endParaRPr dirty="0"/>
          </a:p>
        </p:txBody>
      </p:sp>
      <p:sp>
        <p:nvSpPr>
          <p:cNvPr id="16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en-US" sz="28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800" strike="noStrike" dirty="0" smtClean="0">
                <a:solidFill>
                  <a:srgbClr val="000000"/>
                </a:solidFill>
                <a:latin typeface="Calibri"/>
              </a:rPr>
              <a:t>My </a:t>
            </a:r>
            <a:r>
              <a:rPr lang="en-US" sz="2800" strike="noStrike" dirty="0">
                <a:solidFill>
                  <a:srgbClr val="000000"/>
                </a:solidFill>
                <a:latin typeface="Calibri"/>
              </a:rPr>
              <a:t>specific background</a:t>
            </a:r>
            <a:endParaRPr dirty="0"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Tyndall </a:t>
            </a:r>
            <a:r>
              <a:rPr lang="en-US" sz="2800" dirty="0">
                <a:solidFill>
                  <a:srgbClr val="000000"/>
                </a:solidFill>
              </a:rPr>
              <a:t>experience (outreach activities, teaching, learning)</a:t>
            </a:r>
            <a:endParaRPr lang="en-US" sz="2800" dirty="0"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800" strike="noStrike" dirty="0" smtClean="0">
                <a:solidFill>
                  <a:srgbClr val="000000"/>
                </a:solidFill>
                <a:latin typeface="Calibri"/>
              </a:rPr>
              <a:t>PROMIS </a:t>
            </a:r>
            <a:r>
              <a:rPr lang="en-US" sz="2800" strike="noStrike" dirty="0">
                <a:solidFill>
                  <a:srgbClr val="000000"/>
                </a:solidFill>
                <a:latin typeface="Calibri"/>
              </a:rPr>
              <a:t>project</a:t>
            </a:r>
            <a:endParaRPr dirty="0"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800" strike="noStrike" dirty="0" smtClean="0">
                <a:solidFill>
                  <a:srgbClr val="000000"/>
                </a:solidFill>
                <a:latin typeface="Calibri"/>
              </a:rPr>
              <a:t>Dilute Nitride </a:t>
            </a:r>
            <a:r>
              <a:rPr lang="en-US" sz="2800" strike="noStrike" dirty="0">
                <a:solidFill>
                  <a:srgbClr val="000000"/>
                </a:solidFill>
                <a:latin typeface="Calibri"/>
              </a:rPr>
              <a:t>Semiconductors (BAC </a:t>
            </a:r>
            <a:r>
              <a:rPr lang="en-US" sz="2800" strike="noStrike" dirty="0" smtClean="0">
                <a:solidFill>
                  <a:srgbClr val="000000"/>
                </a:solidFill>
                <a:latin typeface="Calibri"/>
              </a:rPr>
              <a:t>model, Calculation results)</a:t>
            </a:r>
            <a:endParaRPr dirty="0"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Future works</a:t>
            </a:r>
            <a:endParaRPr dirty="0"/>
          </a:p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5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strike="noStrike" dirty="0">
                <a:solidFill>
                  <a:srgbClr val="000000"/>
                </a:solidFill>
                <a:latin typeface="Calibri Light"/>
              </a:rPr>
              <a:t>My specific background</a:t>
            </a:r>
            <a:endParaRPr dirty="0"/>
          </a:p>
        </p:txBody>
      </p:sp>
      <p:sp>
        <p:nvSpPr>
          <p:cNvPr id="16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Calibri"/>
              </a:rPr>
              <a:t>BSc in Electrical </a:t>
            </a:r>
            <a:r>
              <a:rPr lang="en-US" sz="2800" strike="noStrike" dirty="0" smtClean="0">
                <a:solidFill>
                  <a:srgbClr val="000000"/>
                </a:solidFill>
                <a:latin typeface="Calibri"/>
              </a:rPr>
              <a:t>Engineering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endParaRPr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968" y="3598448"/>
            <a:ext cx="4938712" cy="184254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MSc </a:t>
            </a:r>
            <a:r>
              <a:rPr lang="en-US" sz="2800" dirty="0">
                <a:solidFill>
                  <a:srgbClr val="000000"/>
                </a:solidFill>
              </a:rPr>
              <a:t>in Photonics (Performance Enhancement of  Thin-film Silicon Solar Cells Using Photonic Crystals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98" y="3598448"/>
            <a:ext cx="4610100" cy="1842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4000" dirty="0" smtClean="0"/>
              <a:t>Last six months in Tyndall</a:t>
            </a:r>
            <a:endParaRPr lang="en-US" sz="4000" dirty="0"/>
          </a:p>
        </p:txBody>
      </p:sp>
      <p:sp>
        <p:nvSpPr>
          <p:cNvPr id="17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- Induction training (health &amp; safety, using resources, …)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/>
              <a:t>Participating </a:t>
            </a:r>
            <a:r>
              <a:rPr lang="en-US" sz="2400" dirty="0" smtClean="0"/>
              <a:t>in a one-day ‘Scientific presentation’ training </a:t>
            </a:r>
            <a:r>
              <a:rPr lang="en-US" sz="2400" dirty="0" smtClean="0"/>
              <a:t>course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/>
              <a:t>Cadiz workshop (May 18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-20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- Lab demonstrator, Physics for biological and chemical sciences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- Modules courses: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US" sz="2400" dirty="0" smtClean="0"/>
              <a:t>Advanced condensed matter physics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US" sz="2400" dirty="0" smtClean="0"/>
              <a:t>Advanced computational physics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17533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strike="noStrike" dirty="0" smtClean="0">
                <a:solidFill>
                  <a:srgbClr val="000000"/>
                </a:solidFill>
                <a:latin typeface="Calibri Light"/>
              </a:rPr>
              <a:t>PROMIS</a:t>
            </a:r>
            <a:endParaRPr lang="en-US" sz="4000" dirty="0"/>
          </a:p>
        </p:txBody>
      </p:sp>
      <p:sp>
        <p:nvSpPr>
          <p:cNvPr id="16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SzPct val="45000"/>
              <a:buFont typeface="StarSymbol"/>
              <a:buChar char=""/>
            </a:pPr>
            <a:r>
              <a:rPr lang="en-US" sz="2400" dirty="0"/>
              <a:t>Postgraduate Research on Dilute Metamorphic Nanostructures and Metamaterials in Semiconductor </a:t>
            </a:r>
            <a:r>
              <a:rPr lang="en-US" sz="2400" dirty="0" smtClean="0"/>
              <a:t>Photonics.</a:t>
            </a:r>
            <a:endParaRPr lang="en-US" sz="2400" dirty="0"/>
          </a:p>
          <a:p>
            <a:pPr>
              <a:buSzPct val="45000"/>
              <a:buFont typeface="StarSymbol"/>
              <a:buChar char=""/>
            </a:pPr>
            <a:r>
              <a:rPr lang="en-US" sz="2400" dirty="0"/>
              <a:t>A cohort of 15 early stage researchers will be trained in the full range of skills required for a career in photonics, including materials growth, device fabrication, </a:t>
            </a:r>
            <a:r>
              <a:rPr lang="en-US" sz="2400" dirty="0" err="1"/>
              <a:t>characterisation</a:t>
            </a:r>
            <a:r>
              <a:rPr lang="en-US" sz="2400" dirty="0"/>
              <a:t>, design, theory, and </a:t>
            </a:r>
            <a:r>
              <a:rPr lang="en-US" sz="2400" dirty="0" err="1"/>
              <a:t>commercialisation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/>
          <a:stretch/>
        </p:blipFill>
        <p:spPr>
          <a:xfrm>
            <a:off x="6675438" y="1846263"/>
            <a:ext cx="4022725" cy="40227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2149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786960" y="-2448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strike="noStrike">
                <a:solidFill>
                  <a:srgbClr val="000000"/>
                </a:solidFill>
                <a:latin typeface="Calibri Light"/>
              </a:rPr>
              <a:t>My role in PROMIS project</a:t>
            </a:r>
            <a:endParaRPr/>
          </a:p>
        </p:txBody>
      </p:sp>
      <p:pic>
        <p:nvPicPr>
          <p:cNvPr id="169" name="Picture 168"/>
          <p:cNvPicPr/>
          <p:nvPr/>
        </p:nvPicPr>
        <p:blipFill>
          <a:blip r:embed="rId2"/>
          <a:stretch/>
        </p:blipFill>
        <p:spPr>
          <a:xfrm>
            <a:off x="1371600" y="1208520"/>
            <a:ext cx="9235980" cy="5109984"/>
          </a:xfrm>
          <a:prstGeom prst="rect">
            <a:avLst/>
          </a:prstGeom>
          <a:ln>
            <a:noFill/>
          </a:ln>
        </p:spPr>
      </p:pic>
      <p:sp>
        <p:nvSpPr>
          <p:cNvPr id="2" name="Chevron 1"/>
          <p:cNvSpPr/>
          <p:nvPr/>
        </p:nvSpPr>
        <p:spPr>
          <a:xfrm>
            <a:off x="2725191" y="1528128"/>
            <a:ext cx="484632" cy="484632"/>
          </a:xfrm>
          <a:prstGeom prst="chevr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10607580" y="2203704"/>
            <a:ext cx="256032" cy="2194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10607580" y="2551176"/>
            <a:ext cx="256032" cy="2743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10607580" y="4058496"/>
            <a:ext cx="256032" cy="256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/>
          <p:cNvSpPr/>
          <p:nvPr/>
        </p:nvSpPr>
        <p:spPr>
          <a:xfrm>
            <a:off x="10607580" y="5170212"/>
            <a:ext cx="256032" cy="292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95534"/>
            <a:ext cx="10058400" cy="14507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My role in PROMIS project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err="1" smtClean="0"/>
              <a:t>k.p</a:t>
            </a:r>
            <a:r>
              <a:rPr lang="en-US" dirty="0" smtClean="0"/>
              <a:t> calculations </a:t>
            </a:r>
            <a:r>
              <a:rPr lang="en-US" dirty="0"/>
              <a:t>will </a:t>
            </a:r>
            <a:r>
              <a:rPr lang="en-US" dirty="0" smtClean="0"/>
              <a:t>be undertaken </a:t>
            </a:r>
            <a:r>
              <a:rPr lang="en-US" dirty="0"/>
              <a:t>to establish the impact of N on the electronic structure of </a:t>
            </a:r>
            <a:r>
              <a:rPr lang="en-US" dirty="0" err="1"/>
              <a:t>GaSbN</a:t>
            </a:r>
            <a:r>
              <a:rPr lang="en-US" dirty="0"/>
              <a:t> and </a:t>
            </a:r>
            <a:r>
              <a:rPr lang="en-US" dirty="0" err="1"/>
              <a:t>InGaAsN</a:t>
            </a:r>
            <a:r>
              <a:rPr lang="en-US" dirty="0"/>
              <a:t> layers grown on </a:t>
            </a:r>
            <a:r>
              <a:rPr lang="en-US" dirty="0" err="1" smtClean="0"/>
              <a:t>GaAs</a:t>
            </a:r>
            <a:r>
              <a:rPr lang="en-US" dirty="0" smtClean="0"/>
              <a:t> (WP1</a:t>
            </a:r>
            <a:r>
              <a:rPr lang="en-US" dirty="0"/>
              <a:t>, WP3) and of </a:t>
            </a:r>
            <a:r>
              <a:rPr lang="en-US" dirty="0" err="1"/>
              <a:t>InAsSbN</a:t>
            </a:r>
            <a:r>
              <a:rPr lang="en-US" dirty="0"/>
              <a:t> grown on </a:t>
            </a:r>
            <a:r>
              <a:rPr lang="en-US" dirty="0" err="1"/>
              <a:t>InAs</a:t>
            </a:r>
            <a:r>
              <a:rPr lang="en-US" dirty="0"/>
              <a:t>/</a:t>
            </a:r>
            <a:r>
              <a:rPr lang="en-US" dirty="0" err="1"/>
              <a:t>AlAsSb</a:t>
            </a:r>
            <a:r>
              <a:rPr lang="en-US" dirty="0"/>
              <a:t> (WP4).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will be </a:t>
            </a:r>
            <a:r>
              <a:rPr lang="en-US" dirty="0" smtClean="0"/>
              <a:t>used </a:t>
            </a:r>
            <a:r>
              <a:rPr lang="en-US" dirty="0"/>
              <a:t>to:</a:t>
            </a:r>
          </a:p>
          <a:p>
            <a:pPr lvl="1"/>
            <a:r>
              <a:rPr lang="en-US" dirty="0" smtClean="0"/>
              <a:t>-support </a:t>
            </a:r>
            <a:r>
              <a:rPr lang="en-US" dirty="0"/>
              <a:t>the design and analysis of single photon sources in collaboration with ROME &amp; UMR (WP1),</a:t>
            </a:r>
          </a:p>
          <a:p>
            <a:pPr lvl="1"/>
            <a:r>
              <a:rPr lang="en-US" dirty="0" smtClean="0"/>
              <a:t>-</a:t>
            </a:r>
            <a:r>
              <a:rPr lang="en-US" dirty="0" err="1" smtClean="0"/>
              <a:t>optimise</a:t>
            </a:r>
            <a:r>
              <a:rPr lang="en-US" dirty="0" smtClean="0"/>
              <a:t> </a:t>
            </a:r>
            <a:r>
              <a:rPr lang="en-US" dirty="0"/>
              <a:t>the electronic and optical properties of </a:t>
            </a:r>
            <a:r>
              <a:rPr lang="en-US" dirty="0" err="1"/>
              <a:t>GaSbN</a:t>
            </a:r>
            <a:r>
              <a:rPr lang="en-US" dirty="0"/>
              <a:t> QDs for CPV solar cells grown by ULANC (WP3)</a:t>
            </a:r>
          </a:p>
          <a:p>
            <a:pPr lvl="1"/>
            <a:r>
              <a:rPr lang="en-US" dirty="0" smtClean="0"/>
              <a:t>-design </a:t>
            </a:r>
            <a:r>
              <a:rPr lang="en-US" dirty="0"/>
              <a:t>and </a:t>
            </a:r>
            <a:r>
              <a:rPr lang="en-US" dirty="0" err="1"/>
              <a:t>optimise</a:t>
            </a:r>
            <a:r>
              <a:rPr lang="en-US" dirty="0"/>
              <a:t> the emission characteristics of Type-II </a:t>
            </a:r>
            <a:r>
              <a:rPr lang="en-US" dirty="0" err="1"/>
              <a:t>InAsSbN</a:t>
            </a:r>
            <a:r>
              <a:rPr lang="en-US" dirty="0"/>
              <a:t>/</a:t>
            </a:r>
            <a:r>
              <a:rPr lang="en-US" dirty="0" err="1"/>
              <a:t>InAs</a:t>
            </a:r>
            <a:r>
              <a:rPr lang="en-US" dirty="0"/>
              <a:t>/</a:t>
            </a:r>
            <a:r>
              <a:rPr lang="en-US" dirty="0" err="1"/>
              <a:t>AlAsSb</a:t>
            </a:r>
            <a:r>
              <a:rPr lang="en-US" dirty="0"/>
              <a:t> structures grown by</a:t>
            </a:r>
          </a:p>
          <a:p>
            <a:pPr marL="201168" lvl="1" indent="0">
              <a:buNone/>
            </a:pPr>
            <a:r>
              <a:rPr lang="en-US" dirty="0"/>
              <a:t>ULANC for mid-IR LED applications (WP4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dirty="0" smtClean="0">
                <a:solidFill>
                  <a:srgbClr val="000000"/>
                </a:solidFill>
                <a:latin typeface="Calibri Light"/>
              </a:rPr>
              <a:t>Dilute n</a:t>
            </a:r>
            <a:r>
              <a:rPr lang="en-US" sz="4400" strike="noStrike" dirty="0" smtClean="0">
                <a:solidFill>
                  <a:srgbClr val="000000"/>
                </a:solidFill>
                <a:latin typeface="Calibri Light"/>
              </a:rPr>
              <a:t>itride semiconductors</a:t>
            </a:r>
            <a:endParaRPr dirty="0"/>
          </a:p>
        </p:txBody>
      </p:sp>
      <p:sp>
        <p:nvSpPr>
          <p:cNvPr id="171" name="TextShape 2"/>
          <p:cNvSpPr txBox="1"/>
          <p:nvPr/>
        </p:nvSpPr>
        <p:spPr>
          <a:xfrm>
            <a:off x="838080" y="169020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2400" dirty="0" smtClean="0">
              <a:solidFill>
                <a:srgbClr val="000000"/>
              </a:solidFill>
              <a:latin typeface="Calibri"/>
            </a:endParaRPr>
          </a:p>
          <a:p>
            <a:endParaRPr lang="en-US" sz="2400" dirty="0" smtClean="0">
              <a:solidFill>
                <a:srgbClr val="000000"/>
              </a:solidFill>
              <a:latin typeface="Calibri"/>
            </a:endParaRPr>
          </a:p>
          <a:p>
            <a:endParaRPr lang="en-US" sz="2400" dirty="0" smtClean="0">
              <a:solidFill>
                <a:srgbClr val="000000"/>
              </a:solidFill>
              <a:latin typeface="Calibri"/>
            </a:endParaRPr>
          </a:p>
          <a:p>
            <a:endParaRPr lang="en-US" sz="2400" dirty="0" smtClean="0"/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S. </a:t>
            </a:r>
            <a:r>
              <a:rPr lang="en-US" dirty="0" err="1">
                <a:solidFill>
                  <a:srgbClr val="000000"/>
                </a:solidFill>
              </a:rPr>
              <a:t>Tomic</a:t>
            </a:r>
            <a:r>
              <a:rPr lang="en-US" dirty="0">
                <a:solidFill>
                  <a:srgbClr val="000000"/>
                </a:solidFill>
              </a:rPr>
              <a:t> et al., 2004</a:t>
            </a:r>
            <a:endParaRPr lang="en-US" sz="2400" dirty="0"/>
          </a:p>
          <a:p>
            <a:pPr marL="342900" indent="-342900">
              <a:buFontTx/>
              <a:buChar char="-"/>
            </a:pPr>
            <a:endParaRPr lang="en-US" sz="2400" dirty="0"/>
          </a:p>
          <a:p>
            <a:endParaRPr lang="en-US" sz="2400" dirty="0" smtClean="0">
              <a:solidFill>
                <a:srgbClr val="000000"/>
              </a:solidFill>
              <a:latin typeface="Calibri"/>
            </a:endParaRPr>
          </a:p>
          <a:p>
            <a:endParaRPr lang="en-US" sz="2400" dirty="0">
              <a:solidFill>
                <a:srgbClr val="000000"/>
              </a:solidFill>
              <a:latin typeface="Calibri"/>
            </a:endParaRPr>
          </a:p>
          <a:p>
            <a:endParaRPr lang="en-US" sz="2400" dirty="0" smtClean="0">
              <a:solidFill>
                <a:srgbClr val="000000"/>
              </a:solidFill>
              <a:latin typeface="Calibri"/>
            </a:endParaRPr>
          </a:p>
          <a:p>
            <a:endParaRPr lang="en-US" sz="2400" dirty="0">
              <a:solidFill>
                <a:srgbClr val="000000"/>
              </a:solidFill>
              <a:latin typeface="Calibri"/>
            </a:endParaRPr>
          </a:p>
          <a:p>
            <a:endParaRPr lang="en-US" sz="2400" dirty="0">
              <a:solidFill>
                <a:srgbClr val="000000"/>
              </a:solidFill>
              <a:latin typeface="Calibri"/>
            </a:endParaRPr>
          </a:p>
          <a:p>
            <a:r>
              <a:rPr lang="en-US" dirty="0" err="1">
                <a:solidFill>
                  <a:srgbClr val="000000"/>
                </a:solidFill>
                <a:ea typeface="DejaVu Sans"/>
              </a:rPr>
              <a:t>Kondow</a:t>
            </a:r>
            <a:r>
              <a:rPr lang="en-US" dirty="0">
                <a:solidFill>
                  <a:srgbClr val="000000"/>
                </a:solidFill>
                <a:ea typeface="DejaVu Sans"/>
              </a:rPr>
              <a:t> et al., </a:t>
            </a:r>
            <a:r>
              <a:rPr lang="en-US" dirty="0" smtClean="0">
                <a:solidFill>
                  <a:srgbClr val="000000"/>
                </a:solidFill>
                <a:ea typeface="DejaVu Sans"/>
              </a:rPr>
              <a:t>1997</a:t>
            </a:r>
          </a:p>
          <a:p>
            <a:r>
              <a:rPr lang="en-US" dirty="0">
                <a:solidFill>
                  <a:srgbClr val="000000"/>
                </a:solidFill>
                <a:ea typeface="DejaVu Sans"/>
              </a:rPr>
              <a:t>Wolford et al., 1984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041" y="1845734"/>
            <a:ext cx="3255264" cy="31465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Small </a:t>
            </a:r>
            <a:r>
              <a:rPr lang="en-US" dirty="0">
                <a:solidFill>
                  <a:srgbClr val="000000"/>
                </a:solidFill>
              </a:rPr>
              <a:t>amounts of N added to III-V’s materials reduces the band gap energy, causes the conduction band to split into two non-parabolic sub-bands leading to flexible wavelength tailoring.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rgbClr val="000000"/>
                </a:solidFill>
                <a:ea typeface="DejaVu Sans"/>
              </a:rPr>
              <a:t>BAC model provides a good basis to understand the electronic properties of nitride alloys.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dirty="0" smtClean="0"/>
              <a:t>Dispersion relation for </a:t>
            </a:r>
            <a:r>
              <a:rPr lang="en-US" dirty="0" err="1" smtClean="0"/>
              <a:t>GaNAs</a:t>
            </a:r>
            <a:r>
              <a:rPr lang="en-US" dirty="0" smtClean="0"/>
              <a:t> with x=0.005 calculated by BAC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Bulk to Quantum </a:t>
            </a:r>
            <a:r>
              <a:rPr lang="en-US" dirty="0"/>
              <a:t>D</a:t>
            </a:r>
            <a:r>
              <a:rPr lang="en-US" dirty="0" smtClean="0"/>
              <a:t>ot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First </a:t>
            </a:r>
            <a:r>
              <a:rPr lang="en-US" dirty="0" smtClean="0"/>
              <a:t>and foremost we need to investigate the bulk materials.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056" y="3509962"/>
            <a:ext cx="70389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5593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501</Words>
  <Application>Microsoft Office PowerPoint</Application>
  <PresentationFormat>Widescreen</PresentationFormat>
  <Paragraphs>220</Paragraphs>
  <Slides>18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DejaVu Sans</vt:lpstr>
      <vt:lpstr>StarSymbol</vt:lpstr>
      <vt:lpstr>Trebuchet MS</vt:lpstr>
      <vt:lpstr>Wingdings 3</vt:lpstr>
      <vt:lpstr>Retrospect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role in PROMIS project</vt:lpstr>
      <vt:lpstr>PowerPoint Presentation</vt:lpstr>
      <vt:lpstr>From Bulk to Quantum Dot</vt:lpstr>
      <vt:lpstr>PowerPoint Presentation</vt:lpstr>
      <vt:lpstr>PowerPoint Presentation</vt:lpstr>
      <vt:lpstr>Introduction to S/PHI/nX</vt:lpstr>
      <vt:lpstr>PowerPoint Presentation</vt:lpstr>
      <vt:lpstr>Thank you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Reza Arkani</cp:lastModifiedBy>
  <cp:revision>101</cp:revision>
  <dcterms:modified xsi:type="dcterms:W3CDTF">2016-05-13T13:26:44Z</dcterms:modified>
</cp:coreProperties>
</file>